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65" r:id="rId3"/>
    <p:sldId id="258" r:id="rId4"/>
    <p:sldId id="257" r:id="rId5"/>
    <p:sldId id="267" r:id="rId6"/>
    <p:sldId id="260" r:id="rId7"/>
    <p:sldId id="270" r:id="rId8"/>
    <p:sldId id="269" r:id="rId9"/>
    <p:sldId id="278" r:id="rId10"/>
    <p:sldId id="274" r:id="rId11"/>
    <p:sldId id="275" r:id="rId12"/>
    <p:sldId id="276" r:id="rId13"/>
    <p:sldId id="271" r:id="rId14"/>
    <p:sldId id="272" r:id="rId15"/>
    <p:sldId id="273" r:id="rId16"/>
    <p:sldId id="277" r:id="rId17"/>
    <p:sldId id="282" r:id="rId18"/>
    <p:sldId id="286" r:id="rId19"/>
    <p:sldId id="284" r:id="rId20"/>
    <p:sldId id="262" r:id="rId21"/>
  </p:sldIdLst>
  <p:sldSz cx="18288000" cy="10287000"/>
  <p:notesSz cx="6858000" cy="9144000"/>
  <p:embeddedFontLst>
    <p:embeddedFont>
      <p:font typeface="윤고딕 Bold" panose="020B0600000101010101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0F0F0"/>
    <a:srgbClr val="8EB4E3"/>
    <a:srgbClr val="FAC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660EDF-5446-449B-8A47-B61612BA24A4}" v="63" dt="2024-06-05T05:53:54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2552" autoAdjust="0"/>
  </p:normalViewPr>
  <p:slideViewPr>
    <p:cSldViewPr>
      <p:cViewPr varScale="1">
        <p:scale>
          <a:sx n="52" d="100"/>
          <a:sy n="52" d="100"/>
        </p:scale>
        <p:origin x="101" y="4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52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726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3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055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724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68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219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259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ltralytics.com/ko/models/yolov8/#supported-tasks-and-mod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10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4458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</a:p>
          <a:p>
            <a:pPr marL="1028700" lvl="1" indent="-571500">
              <a:buFont typeface="Wingdings" panose="05000000000000000000" pitchFamily="2" charset="2"/>
              <a:buChar char="§"/>
            </a:pPr>
            <a:r>
              <a:rPr lang="en-US" altLang="ko-KR" sz="3200">
                <a:latin typeface="+mn-ea"/>
              </a:rPr>
              <a:t>YOLO (You Only Look Once) </a:t>
            </a:r>
            <a:r>
              <a:rPr lang="ko-KR" altLang="en-US" sz="3200">
                <a:latin typeface="+mn-ea"/>
              </a:rPr>
              <a:t>객체 감지 모델</a:t>
            </a:r>
            <a:endParaRPr lang="en-US" altLang="ko-KR" sz="3200">
              <a:latin typeface="+mn-ea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800">
                <a:latin typeface="+mn-ea"/>
              </a:rPr>
              <a:t>YOLOv8 </a:t>
            </a:r>
            <a:r>
              <a:rPr lang="ko-KR" altLang="en-US" sz="2800">
                <a:latin typeface="+mn-ea"/>
              </a:rPr>
              <a:t>모델 중 가장 작은 모델</a:t>
            </a:r>
            <a:endParaRPr lang="en-US" altLang="ko-KR" sz="2800">
              <a:latin typeface="+mn-ea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객체를 한 번만 보고 감지하는 것이 특징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속도가 빨라 실시간 처리에 적합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155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11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A3AC7EA-E723-210F-A778-A3822964F658}"/>
              </a:ext>
            </a:extLst>
          </p:cNvPr>
          <p:cNvGrpSpPr/>
          <p:nvPr/>
        </p:nvGrpSpPr>
        <p:grpSpPr>
          <a:xfrm>
            <a:off x="5714874" y="2705100"/>
            <a:ext cx="11096625" cy="6372225"/>
            <a:chOff x="5714874" y="2705100"/>
            <a:chExt cx="11096625" cy="637222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B482735-A896-E0B0-FC59-61F114291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4874" y="2705100"/>
              <a:ext cx="11096625" cy="6372225"/>
            </a:xfrm>
            <a:prstGeom prst="rect">
              <a:avLst/>
            </a:prstGeom>
          </p:spPr>
        </p:pic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36E18AD3-D564-CC5D-BB72-8C662B9594B8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13" name="연결선: 꺾임 12">
                <a:extLst>
                  <a:ext uri="{FF2B5EF4-FFF2-40B4-BE49-F238E27FC236}">
                    <a16:creationId xmlns:a16="http://schemas.microsoft.com/office/drawing/2014/main" id="{9651217C-2FFA-F821-673C-9E99A704B7A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3808720C-87E3-D22B-C0BB-0116AF14B7F3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3421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12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6904272-CC3F-5CB4-4C88-C10E0057D5A3}"/>
              </a:ext>
            </a:extLst>
          </p:cNvPr>
          <p:cNvGrpSpPr/>
          <p:nvPr/>
        </p:nvGrpSpPr>
        <p:grpSpPr>
          <a:xfrm>
            <a:off x="5714874" y="2705100"/>
            <a:ext cx="11095038" cy="6367536"/>
            <a:chOff x="5714874" y="2705100"/>
            <a:chExt cx="11095038" cy="6367536"/>
          </a:xfrm>
        </p:grpSpPr>
        <p:pic>
          <p:nvPicPr>
            <p:cNvPr id="1026" name="Picture 2" descr="Electronics 13 00236 g001">
              <a:extLst>
                <a:ext uri="{FF2B5EF4-FFF2-40B4-BE49-F238E27FC236}">
                  <a16:creationId xmlns:a16="http://schemas.microsoft.com/office/drawing/2014/main" id="{4E427688-A9F3-D230-7E26-12EEBE754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4874" y="2705100"/>
              <a:ext cx="11095038" cy="63675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34F81E5-ADB9-2C9C-F694-3C2E52963E87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6" name="연결선: 꺾임 5">
                <a:extLst>
                  <a:ext uri="{FF2B5EF4-FFF2-40B4-BE49-F238E27FC236}">
                    <a16:creationId xmlns:a16="http://schemas.microsoft.com/office/drawing/2014/main" id="{176981AE-0F26-907C-0507-D3AB6C34E06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2F4F1461-8F6B-4A10-539A-DC4EE2E79E95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4616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13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농작물 감지를 위한 학습용 커스텀 데이터셋 생성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[Tool] : </a:t>
            </a:r>
            <a:r>
              <a:rPr lang="en-US" sz="3600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labelImg</a:t>
            </a:r>
            <a:endParaRPr lang="en-US" sz="3600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B8E9A6-37D3-0A2B-8D32-9A8123717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42" b="4560"/>
          <a:stretch/>
        </p:blipFill>
        <p:spPr>
          <a:xfrm>
            <a:off x="6248400" y="3695700"/>
            <a:ext cx="10039350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00288D-9750-01AE-2EB6-BBE80360C9FC}"/>
              </a:ext>
            </a:extLst>
          </p:cNvPr>
          <p:cNvSpPr txBox="1"/>
          <p:nvPr/>
        </p:nvSpPr>
        <p:spPr>
          <a:xfrm>
            <a:off x="8153400" y="8695267"/>
            <a:ext cx="679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label : [‘class’, </a:t>
            </a:r>
            <a:r>
              <a:rPr lang="en-US" altLang="ko-KR" dirty="0" err="1"/>
              <a:t>x_center_pos</a:t>
            </a:r>
            <a:r>
              <a:rPr lang="en-US" altLang="ko-KR" dirty="0"/>
              <a:t>, </a:t>
            </a:r>
            <a:r>
              <a:rPr lang="en-US" altLang="ko-KR" dirty="0" err="1"/>
              <a:t>y_center_pos</a:t>
            </a:r>
            <a:r>
              <a:rPr lang="en-US" altLang="ko-KR" dirty="0"/>
              <a:t>, </a:t>
            </a:r>
            <a:r>
              <a:rPr lang="en-US" altLang="ko-KR" dirty="0" err="1"/>
              <a:t>Bbox_width</a:t>
            </a:r>
            <a:r>
              <a:rPr lang="en-US" altLang="ko-KR" dirty="0"/>
              <a:t>, </a:t>
            </a:r>
            <a:r>
              <a:rPr lang="en-US" altLang="ko-KR" dirty="0" err="1"/>
              <a:t>Bbox_height</a:t>
            </a:r>
            <a:r>
              <a:rPr lang="en-US" altLang="ko-KR" dirty="0"/>
              <a:t>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6842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14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0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커스텀 데이터 학습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14FE49-B87C-80E2-9913-AE542B1F6F08}"/>
              </a:ext>
            </a:extLst>
          </p:cNvPr>
          <p:cNvSpPr txBox="1"/>
          <p:nvPr/>
        </p:nvSpPr>
        <p:spPr>
          <a:xfrm>
            <a:off x="3284489" y="7141954"/>
            <a:ext cx="109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data.yaml</a:t>
            </a:r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97C0F79-C7D8-07A9-8963-D2B257C59375}"/>
              </a:ext>
            </a:extLst>
          </p:cNvPr>
          <p:cNvSpPr/>
          <p:nvPr/>
        </p:nvSpPr>
        <p:spPr>
          <a:xfrm>
            <a:off x="2209800" y="4016722"/>
            <a:ext cx="3246730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fr-FR" altLang="ko-KR" sz="2400">
                <a:solidFill>
                  <a:sysClr val="windowText" lastClr="000000"/>
                </a:solidFill>
              </a:rPr>
              <a:t>train: ./train/images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val: ./valid/images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test: ./test/images</a:t>
            </a:r>
          </a:p>
          <a:p>
            <a:endParaRPr lang="fr-FR" altLang="ko-KR" sz="2400">
              <a:solidFill>
                <a:sysClr val="windowText" lastClr="000000"/>
              </a:solidFill>
            </a:endParaRP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nc: 1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names: [‘apple']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D7EAA96-14C5-B5CD-CE4E-4D8D1431823D}"/>
              </a:ext>
            </a:extLst>
          </p:cNvPr>
          <p:cNvSpPr/>
          <p:nvPr/>
        </p:nvSpPr>
        <p:spPr>
          <a:xfrm>
            <a:off x="6952887" y="4016722"/>
            <a:ext cx="4382225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dirty="0">
                <a:solidFill>
                  <a:sysClr val="windowText" lastClr="000000"/>
                </a:solidFill>
              </a:rPr>
              <a:t>from 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ultralytics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 import YOLO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model = YOLO(</a:t>
            </a:r>
            <a:r>
              <a:rPr lang="en-US" altLang="ko-KR" sz="2400" dirty="0">
                <a:solidFill>
                  <a:schemeClr val="tx1"/>
                </a:solidFill>
              </a:rPr>
              <a:t>'</a:t>
            </a:r>
            <a:r>
              <a:rPr lang="en-US" altLang="ko-KR" sz="2400" dirty="0" err="1">
                <a:solidFill>
                  <a:srgbClr val="FF0000"/>
                </a:solidFill>
              </a:rPr>
              <a:t>yolov8n.pt</a:t>
            </a:r>
            <a:r>
              <a:rPr lang="en-US" altLang="ko-KR" sz="2400" dirty="0">
                <a:solidFill>
                  <a:schemeClr val="tx1"/>
                </a:solidFill>
              </a:rPr>
              <a:t>')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 err="1">
                <a:solidFill>
                  <a:sysClr val="windowText" lastClr="000000"/>
                </a:solidFill>
              </a:rPr>
              <a:t>model.train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(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data="./Dataset/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data.yaml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", 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epochs=60)</a:t>
            </a:r>
            <a:endParaRPr lang="ko-KR" alt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F871E-BD55-FACC-54B4-5901418692C9}"/>
              </a:ext>
            </a:extLst>
          </p:cNvPr>
          <p:cNvSpPr txBox="1"/>
          <p:nvPr/>
        </p:nvSpPr>
        <p:spPr>
          <a:xfrm>
            <a:off x="8335670" y="7141954"/>
            <a:ext cx="1616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model_train.py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8C9EB2-7E30-B4FF-2057-DDD97BC40C34}"/>
              </a:ext>
            </a:extLst>
          </p:cNvPr>
          <p:cNvSpPr txBox="1"/>
          <p:nvPr/>
        </p:nvSpPr>
        <p:spPr>
          <a:xfrm>
            <a:off x="10972800" y="9635093"/>
            <a:ext cx="6498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YOLOv8n.pt : </a:t>
            </a:r>
            <a:r>
              <a:rPr lang="ko-KR" altLang="en-US"/>
              <a:t>초기 모델 및 가중치</a:t>
            </a:r>
            <a:r>
              <a:rPr lang="en-US" altLang="ko-KR"/>
              <a:t>, </a:t>
            </a:r>
            <a:r>
              <a:rPr lang="ko-KR" altLang="en-US">
                <a:hlinkClick r:id="rId3"/>
              </a:rPr>
              <a:t>공식 홈페이지</a:t>
            </a:r>
            <a:r>
              <a:rPr lang="ko-KR" altLang="en-US"/>
              <a:t> 에서 다운로드</a:t>
            </a:r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90A1E49F-2EB0-D05C-D0FC-3752BA47073D}"/>
              </a:ext>
            </a:extLst>
          </p:cNvPr>
          <p:cNvSpPr/>
          <p:nvPr/>
        </p:nvSpPr>
        <p:spPr>
          <a:xfrm>
            <a:off x="13107592" y="4858444"/>
            <a:ext cx="636711" cy="143856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2CB9A9-5F69-BCB5-7D6E-5D622D15DB85}"/>
              </a:ext>
            </a:extLst>
          </p:cNvPr>
          <p:cNvSpPr txBox="1"/>
          <p:nvPr/>
        </p:nvSpPr>
        <p:spPr>
          <a:xfrm>
            <a:off x="12028449" y="5113704"/>
            <a:ext cx="10791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Output</a:t>
            </a:r>
          </a:p>
          <a:p>
            <a:pPr algn="ctr"/>
            <a:r>
              <a:rPr lang="en-US" altLang="ko-KR" sz="2400" dirty="0"/>
              <a:t>model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BBBBFA-4465-981B-4A06-0E7A4070D6CA}"/>
              </a:ext>
            </a:extLst>
          </p:cNvPr>
          <p:cNvSpPr txBox="1"/>
          <p:nvPr/>
        </p:nvSpPr>
        <p:spPr>
          <a:xfrm>
            <a:off x="13923314" y="4501900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Best.pt</a:t>
            </a:r>
            <a:endParaRPr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CC9C9-3A49-5B39-F6DF-1E6D4BCB9BD0}"/>
              </a:ext>
            </a:extLst>
          </p:cNvPr>
          <p:cNvSpPr txBox="1"/>
          <p:nvPr/>
        </p:nvSpPr>
        <p:spPr>
          <a:xfrm>
            <a:off x="13923314" y="5965628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Last.pt</a:t>
            </a:r>
            <a:endParaRPr lang="ko-KR" altLang="en-US" sz="32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B5A6DE5-16EB-8852-905A-767AAFE248CF}"/>
              </a:ext>
            </a:extLst>
          </p:cNvPr>
          <p:cNvSpPr/>
          <p:nvPr/>
        </p:nvSpPr>
        <p:spPr>
          <a:xfrm rot="20524010">
            <a:off x="4512540" y="6708333"/>
            <a:ext cx="2991639" cy="307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362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학습 검증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(</a:t>
            </a:r>
            <a:r>
              <a:rPr lang="en-US" altLang="ko-KR" sz="3600" b="1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Best.pt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)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자연 식품, 음식, 과일, 사과이(가) 표시된 사진&#10;&#10;자동 생성된 설명">
            <a:extLst>
              <a:ext uri="{FF2B5EF4-FFF2-40B4-BE49-F238E27FC236}">
                <a16:creationId xmlns:a16="http://schemas.microsoft.com/office/drawing/2014/main" id="{802F5BEE-A0BD-81B8-7E03-C2E2A7A3E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659620"/>
            <a:ext cx="6091237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 descr="과일, 자연 식품, 음식, 사과이(가) 표시된 사진&#10;&#10;자동 생성된 설명">
            <a:extLst>
              <a:ext uri="{FF2B5EF4-FFF2-40B4-BE49-F238E27FC236}">
                <a16:creationId xmlns:a16="http://schemas.microsoft.com/office/drawing/2014/main" id="{BC1CA404-F4D3-8EA5-AF37-A5D8F9583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763" y="3659620"/>
            <a:ext cx="457200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91092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Conv </a:t>
            </a: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레이어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레이어 검증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89E5771-5141-2142-0071-A23B23C20631}"/>
              </a:ext>
            </a:extLst>
          </p:cNvPr>
          <p:cNvSpPr/>
          <p:nvPr/>
        </p:nvSpPr>
        <p:spPr>
          <a:xfrm>
            <a:off x="1371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[640, 480, 3]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75EA26-EAA4-8E1A-FBF8-D5546FFFE192}"/>
              </a:ext>
            </a:extLst>
          </p:cNvPr>
          <p:cNvSpPr txBox="1"/>
          <p:nvPr/>
        </p:nvSpPr>
        <p:spPr>
          <a:xfrm>
            <a:off x="6095937" y="8496300"/>
            <a:ext cx="609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계산식 </a:t>
            </a:r>
            <a:r>
              <a:rPr lang="en-US" altLang="ko-KR"/>
              <a:t>: ((Width or Height) – kernel + 2 * padding) / stride) + 1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AABA9D5-4C1D-6584-36C1-15AB9CD7F62D}"/>
              </a:ext>
            </a:extLst>
          </p:cNvPr>
          <p:cNvSpPr/>
          <p:nvPr/>
        </p:nvSpPr>
        <p:spPr>
          <a:xfrm>
            <a:off x="5562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[320, 240, 32]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5BF844-9ACF-60B9-05AB-51C39FDB0161}"/>
              </a:ext>
            </a:extLst>
          </p:cNvPr>
          <p:cNvSpPr/>
          <p:nvPr/>
        </p:nvSpPr>
        <p:spPr>
          <a:xfrm>
            <a:off x="13944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Final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output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image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[80, 60, 128]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6EC8EF-E14F-E13C-56BD-AAA8E6024470}"/>
              </a:ext>
            </a:extLst>
          </p:cNvPr>
          <p:cNvSpPr/>
          <p:nvPr/>
        </p:nvSpPr>
        <p:spPr>
          <a:xfrm>
            <a:off x="9753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[160, 120, 64]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455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11010900" cy="1021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구현 결과</a:t>
            </a:r>
            <a:endParaRPr lang="en-US" altLang="ko-KR" sz="6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실내, 사람, 청량 음료, 컴퓨터이(가) 표시된 사진&#10;&#10;자동 생성된 설명">
            <a:extLst>
              <a:ext uri="{FF2B5EF4-FFF2-40B4-BE49-F238E27FC236}">
                <a16:creationId xmlns:a16="http://schemas.microsoft.com/office/drawing/2014/main" id="{6EC31CBC-AC4D-BD82-72F0-37F23825B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086100"/>
            <a:ext cx="7315626" cy="5486719"/>
          </a:xfrm>
          <a:prstGeom prst="rect">
            <a:avLst/>
          </a:prstGeom>
        </p:spPr>
      </p:pic>
      <p:pic>
        <p:nvPicPr>
          <p:cNvPr id="6" name="그림 5" descr="텍스트, 과일, 음식, 사과이(가) 표시된 사진&#10;&#10;자동 생성된 설명">
            <a:extLst>
              <a:ext uri="{FF2B5EF4-FFF2-40B4-BE49-F238E27FC236}">
                <a16:creationId xmlns:a16="http://schemas.microsoft.com/office/drawing/2014/main" id="{1ACF8AC6-FBEF-89E2-F2D0-353DAFC691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5400000">
            <a:off x="10857917" y="2171859"/>
            <a:ext cx="5486720" cy="731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47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E02C1AE-5FC1-C889-4C71-E5C254D1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872FD375-F145-07F2-B14E-6342BEFA7779}"/>
              </a:ext>
            </a:extLst>
          </p:cNvPr>
          <p:cNvSpPr txBox="1"/>
          <p:nvPr/>
        </p:nvSpPr>
        <p:spPr>
          <a:xfrm>
            <a:off x="1028700" y="1090098"/>
            <a:ext cx="11010900" cy="1021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altLang="ko-KR" sz="6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Lidar</a:t>
            </a:r>
            <a:r>
              <a:rPr lang="ko-KR" altLang="en-US" sz="6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모듈</a:t>
            </a:r>
            <a:endParaRPr lang="en-US" altLang="ko-KR" sz="6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20199BA-A292-8771-2AA9-D2BBCF93D3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82"/>
          <a:stretch/>
        </p:blipFill>
        <p:spPr bwMode="auto">
          <a:xfrm>
            <a:off x="6705600" y="2781300"/>
            <a:ext cx="4876800" cy="265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EC7866A3-B3F4-178F-73D9-5488EACD5CE4}"/>
              </a:ext>
            </a:extLst>
          </p:cNvPr>
          <p:cNvCxnSpPr>
            <a:cxnSpLocks/>
          </p:cNvCxnSpPr>
          <p:nvPr/>
        </p:nvCxnSpPr>
        <p:spPr>
          <a:xfrm rot="10800000">
            <a:off x="9201150" y="4482354"/>
            <a:ext cx="2609850" cy="2438400"/>
          </a:xfrm>
          <a:prstGeom prst="bentConnector3">
            <a:avLst>
              <a:gd name="adj1" fmla="val 10029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8C52537-6A7B-017E-7A92-344CC087098B}"/>
              </a:ext>
            </a:extLst>
          </p:cNvPr>
          <p:cNvSpPr/>
          <p:nvPr/>
        </p:nvSpPr>
        <p:spPr>
          <a:xfrm>
            <a:off x="11811000" y="6291846"/>
            <a:ext cx="2609850" cy="125781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b="1">
                <a:solidFill>
                  <a:sysClr val="windowText" lastClr="000000"/>
                </a:solidFill>
              </a:rPr>
              <a:t>Cmd send</a:t>
            </a: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55 AA 81 00 FA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84C08BFA-7E93-1CE5-9024-6DBE37DA863B}"/>
              </a:ext>
            </a:extLst>
          </p:cNvPr>
          <p:cNvCxnSpPr/>
          <p:nvPr/>
        </p:nvCxnSpPr>
        <p:spPr>
          <a:xfrm rot="10800000" flipV="1">
            <a:off x="6248400" y="4482354"/>
            <a:ext cx="2743200" cy="2438400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2A12C20-1245-82D5-5C4F-DBB7CC0A432B}"/>
              </a:ext>
            </a:extLst>
          </p:cNvPr>
          <p:cNvSpPr/>
          <p:nvPr/>
        </p:nvSpPr>
        <p:spPr>
          <a:xfrm>
            <a:off x="2743200" y="6291846"/>
            <a:ext cx="3542071" cy="125781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b="1">
                <a:solidFill>
                  <a:sysClr val="windowText" lastClr="000000"/>
                </a:solidFill>
              </a:rPr>
              <a:t>Data receive</a:t>
            </a: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55 AA 81 03 </a:t>
            </a:r>
            <a:r>
              <a:rPr lang="en-US" altLang="ko-KR" sz="2400">
                <a:solidFill>
                  <a:srgbClr val="FF0000"/>
                </a:solidFill>
              </a:rPr>
              <a:t>XX YY ZZ </a:t>
            </a:r>
            <a:r>
              <a:rPr lang="en-US" altLang="ko-KR" sz="2400">
                <a:solidFill>
                  <a:sysClr val="windowText" lastClr="000000"/>
                </a:solidFill>
              </a:rPr>
              <a:t>FA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CF5135-C988-0004-FA43-A996E46B72AE}"/>
              </a:ext>
            </a:extLst>
          </p:cNvPr>
          <p:cNvSpPr txBox="1"/>
          <p:nvPr/>
        </p:nvSpPr>
        <p:spPr>
          <a:xfrm>
            <a:off x="2007297" y="8365905"/>
            <a:ext cx="9053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/>
              <a:t>XX YY : </a:t>
            </a:r>
            <a:r>
              <a:rPr lang="ko-KR" altLang="en-US" sz="2400"/>
              <a:t>라이다 모듈에서 물체까지의 거리 </a:t>
            </a:r>
            <a:r>
              <a:rPr lang="en-US" altLang="ko-KR" sz="2400"/>
              <a:t>(hex value)</a:t>
            </a:r>
          </a:p>
          <a:p>
            <a:r>
              <a:rPr lang="en-US" altLang="ko-KR" sz="2400"/>
              <a:t>ZZ : </a:t>
            </a:r>
            <a:r>
              <a:rPr lang="ko-KR" altLang="en-US" sz="2400"/>
              <a:t>정상 수신 확인 신호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53344C-CDDC-8073-1366-2617A022BEE1}"/>
              </a:ext>
            </a:extLst>
          </p:cNvPr>
          <p:cNvSpPr txBox="1"/>
          <p:nvPr/>
        </p:nvSpPr>
        <p:spPr>
          <a:xfrm>
            <a:off x="9853622" y="6526768"/>
            <a:ext cx="1042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UART_TX</a:t>
            </a:r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C3E4D5-C9A3-B639-CAAA-6EFED5624FD1}"/>
              </a:ext>
            </a:extLst>
          </p:cNvPr>
          <p:cNvSpPr txBox="1"/>
          <p:nvPr/>
        </p:nvSpPr>
        <p:spPr>
          <a:xfrm>
            <a:off x="7157397" y="6551422"/>
            <a:ext cx="105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UART_RX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847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19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진행 상황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65203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라이다 센서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backbone </a:t>
            </a: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Object Detect</a:t>
            </a:r>
          </a:p>
          <a:p>
            <a:pPr>
              <a:lnSpc>
                <a:spcPts val="8686"/>
              </a:lnSpc>
            </a:pP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=&gt;backbone</a:t>
            </a: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수정 중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221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4288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20</a:t>
            </a:fld>
            <a:endParaRPr lang="en-US" sz="1800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D3523A9-5EE5-5A2D-2F33-4687E2F16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78569"/>
              </p:ext>
            </p:extLst>
          </p:nvPr>
        </p:nvGraphicFramePr>
        <p:xfrm>
          <a:off x="2590800" y="2999865"/>
          <a:ext cx="13487121" cy="6840683"/>
        </p:xfrm>
        <a:graphic>
          <a:graphicData uri="http://schemas.openxmlformats.org/drawingml/2006/table">
            <a:tbl>
              <a:tblPr/>
              <a:tblGrid>
                <a:gridCol w="1570906">
                  <a:extLst>
                    <a:ext uri="{9D8B030D-6E8A-4147-A177-3AD203B41FA5}">
                      <a16:colId xmlns:a16="http://schemas.microsoft.com/office/drawing/2014/main" val="2737811147"/>
                    </a:ext>
                  </a:extLst>
                </a:gridCol>
                <a:gridCol w="1938815">
                  <a:extLst>
                    <a:ext uri="{9D8B030D-6E8A-4147-A177-3AD203B41FA5}">
                      <a16:colId xmlns:a16="http://schemas.microsoft.com/office/drawing/2014/main" val="408862617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05029648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009446279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267921690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867567815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16388385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72071518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847967568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62231415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607511366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642865619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86657492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419277549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00803913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211799418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80213243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730540413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04262874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613454439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212653574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4170679148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50052308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2054053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52730625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047983848"/>
                    </a:ext>
                  </a:extLst>
                </a:gridCol>
              </a:tblGrid>
              <a:tr h="543403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세부 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9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10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2671474"/>
                  </a:ext>
                </a:extLst>
              </a:tr>
              <a:tr h="4054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13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011935"/>
                  </a:ext>
                </a:extLst>
              </a:tr>
              <a:tr h="548540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자료조사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OV7670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200008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이미지 처리 알고리즘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(YOLOv8n, SW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)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17792"/>
                  </a:ext>
                </a:extLst>
              </a:tr>
              <a:tr h="548540"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소프트웨어 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YOLOv8n </a:t>
                      </a:r>
                      <a:r>
                        <a:rPr kumimoji="0" lang="en-US" altLang="ko-KR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BackBone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490721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Object Detect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433639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언어로 변환 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895656"/>
                  </a:ext>
                </a:extLst>
              </a:tr>
              <a:tr h="548540"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FPGA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라이다 센서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64563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카메라 구현 및 화면 띄우기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7596622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YOLOv8n </a:t>
                      </a:r>
                      <a:r>
                        <a:rPr kumimoji="0" lang="en-US" altLang="ko-KR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BackBone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9862023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Object Detect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648472"/>
                  </a:ext>
                </a:extLst>
              </a:tr>
              <a:tr h="54854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정리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807090"/>
                  </a:ext>
                </a:extLst>
              </a:tr>
            </a:tbl>
          </a:graphicData>
        </a:graphic>
      </p:graphicFrame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F308B45A-3BEF-AA2E-F266-5B3F6A6CFD62}"/>
              </a:ext>
            </a:extLst>
          </p:cNvPr>
          <p:cNvSpPr>
            <a:spLocks/>
          </p:cNvSpPr>
          <p:nvPr/>
        </p:nvSpPr>
        <p:spPr bwMode="auto">
          <a:xfrm>
            <a:off x="13158396" y="8327747"/>
            <a:ext cx="1243403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F42C539A-541F-D9EC-C065-CDF477A356F1}"/>
              </a:ext>
            </a:extLst>
          </p:cNvPr>
          <p:cNvSpPr>
            <a:spLocks/>
          </p:cNvSpPr>
          <p:nvPr/>
        </p:nvSpPr>
        <p:spPr bwMode="auto">
          <a:xfrm>
            <a:off x="13164820" y="6657346"/>
            <a:ext cx="123698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47877719-A59B-E5D5-F528-847BD26AAAEB}"/>
              </a:ext>
            </a:extLst>
          </p:cNvPr>
          <p:cNvSpPr>
            <a:spLocks/>
          </p:cNvSpPr>
          <p:nvPr/>
        </p:nvSpPr>
        <p:spPr bwMode="auto">
          <a:xfrm>
            <a:off x="13182600" y="8958152"/>
            <a:ext cx="12192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0E8F65FC-9AA3-14B4-5472-2754FA041DB6}"/>
              </a:ext>
            </a:extLst>
          </p:cNvPr>
          <p:cNvSpPr>
            <a:spLocks/>
          </p:cNvSpPr>
          <p:nvPr/>
        </p:nvSpPr>
        <p:spPr bwMode="auto">
          <a:xfrm>
            <a:off x="13167591" y="7242397"/>
            <a:ext cx="853209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8C35AC56-FFA7-21E5-2923-E5F9F31E6EDD}"/>
              </a:ext>
            </a:extLst>
          </p:cNvPr>
          <p:cNvSpPr>
            <a:spLocks/>
          </p:cNvSpPr>
          <p:nvPr/>
        </p:nvSpPr>
        <p:spPr bwMode="auto">
          <a:xfrm>
            <a:off x="14401800" y="9469486"/>
            <a:ext cx="8382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96688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최종 목표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042A0C03-1DD6-867E-4EBF-1D3FC8C53FD5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수확 가능한 사과를 실시간으로 찾기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– FPGA &amp; OV7670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842CD3-227A-DF49-4458-1F2775282981}"/>
              </a:ext>
            </a:extLst>
          </p:cNvPr>
          <p:cNvSpPr txBox="1"/>
          <p:nvPr/>
        </p:nvSpPr>
        <p:spPr>
          <a:xfrm>
            <a:off x="914400" y="3304386"/>
            <a:ext cx="9144000" cy="106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5000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기대 효과</a:t>
            </a:r>
            <a:endParaRPr lang="en-US" altLang="ko-KR" sz="5000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BA87AEA3-4180-93BE-9BFF-9003E4B9BA02}"/>
              </a:ext>
            </a:extLst>
          </p:cNvPr>
          <p:cNvSpPr txBox="1"/>
          <p:nvPr/>
        </p:nvSpPr>
        <p:spPr>
          <a:xfrm>
            <a:off x="1579179" y="5324072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Wingdings" panose="05000000000000000000" pitchFamily="2" charset="2"/>
              <a:buChar char="u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소형 칩을 사용하여 부피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면적 감소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68AE1BED-D626-712A-F34E-CA71FFF359EB}"/>
              </a:ext>
            </a:extLst>
          </p:cNvPr>
          <p:cNvSpPr txBox="1"/>
          <p:nvPr/>
        </p:nvSpPr>
        <p:spPr>
          <a:xfrm>
            <a:off x="1028700" y="418843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Arial" panose="020B0604020202020204" pitchFamily="34" charset="0"/>
              <a:buChar char="•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경량화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70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사용할 알고리즘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</a:p>
        </p:txBody>
      </p:sp>
    </p:spTree>
    <p:extLst>
      <p:ext uri="{BB962C8B-B14F-4D97-AF65-F5344CB8AC3E}">
        <p14:creationId xmlns:p14="http://schemas.microsoft.com/office/powerpoint/2010/main" val="259614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9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전체 설계도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5" name="그림 4" descr="텍스트, 스크린샷, 도표, 평면도이(가) 표시된 사진&#10;&#10;자동 생성된 설명">
            <a:extLst>
              <a:ext uri="{FF2B5EF4-FFF2-40B4-BE49-F238E27FC236}">
                <a16:creationId xmlns:a16="http://schemas.microsoft.com/office/drawing/2014/main" id="{050A2717-B297-0393-C9D9-E922E751A4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671" y="2247900"/>
            <a:ext cx="13638657" cy="767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92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1410</TotalTime>
  <Words>541</Words>
  <Application>Microsoft Office PowerPoint</Application>
  <PresentationFormat>사용자 지정</PresentationFormat>
  <Paragraphs>178</Paragraphs>
  <Slides>20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Arial</vt:lpstr>
      <vt:lpstr>윤고딕 Bold</vt:lpstr>
      <vt:lpstr>Calibri</vt:lpstr>
      <vt:lpstr>맑은 고딕</vt:lpstr>
      <vt:lpstr>Wingdings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J HaHa</cp:lastModifiedBy>
  <cp:revision>42</cp:revision>
  <dcterms:created xsi:type="dcterms:W3CDTF">2006-08-16T00:00:00Z</dcterms:created>
  <dcterms:modified xsi:type="dcterms:W3CDTF">2024-09-25T08:40:34Z</dcterms:modified>
  <dc:identifier>DAGBV0a_jMY</dc:identifier>
</cp:coreProperties>
</file>

<file path=docProps/thumbnail.jpeg>
</file>